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52" r:id="rId1"/>
  </p:sldMasterIdLst>
  <p:notesMasterIdLst>
    <p:notesMasterId r:id="rId3"/>
  </p:notesMasterIdLst>
  <p:sldIdLst>
    <p:sldId id="256" r:id="rId2"/>
  </p:sldIdLst>
  <p:sldSz cx="6858000" cy="9906000" type="A4"/>
  <p:notesSz cx="6805613" cy="99393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FF"/>
    <a:srgbClr val="CC99FF"/>
    <a:srgbClr val="D60093"/>
    <a:srgbClr val="000000"/>
    <a:srgbClr val="336699"/>
    <a:srgbClr val="3366CC"/>
    <a:srgbClr val="0066CC"/>
    <a:srgbClr val="333399"/>
    <a:srgbClr val="0000FF"/>
    <a:srgbClr val="E7E7D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BC89EF96-8CEA-46FF-86C4-4CE0E7609802}" styleName="淺色樣式 3 - 輔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淺色樣式 3 - 輔色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E8B1032C-EA38-4F05-BA0D-38AFFFC7BED3}" styleName="淺色樣式 3 - 輔色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C4B1156A-380E-4F78-BDF5-A606A8083BF9}" styleName="中等深淺樣式 4 - 輔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124" y="1602"/>
      </p:cViewPr>
      <p:guideLst>
        <p:guide orient="horz" pos="312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F37503F5-CD9B-4A45-813B-A23B4B437056}" type="datetimeFigureOut">
              <a:rPr lang="zh-TW" altLang="en-US" smtClean="0"/>
              <a:pPr/>
              <a:t>2014/8/7</a:t>
            </a:fld>
            <a:endParaRPr lang="zh-TW" altLang="en-US"/>
          </a:p>
        </p:txBody>
      </p:sp>
      <p:sp>
        <p:nvSpPr>
          <p:cNvPr id="4" name="投影片圖像版面配置區 3"/>
          <p:cNvSpPr>
            <a:spLocks noGrp="1" noRot="1" noChangeAspect="1"/>
          </p:cNvSpPr>
          <p:nvPr>
            <p:ph type="sldImg" idx="2"/>
          </p:nvPr>
        </p:nvSpPr>
        <p:spPr>
          <a:xfrm>
            <a:off x="2114550" y="746125"/>
            <a:ext cx="2576513" cy="3725863"/>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2742AC10-73FC-4463-9273-4E54D9AE8D58}" type="slidenum">
              <a:rPr lang="zh-TW" altLang="en-US" smtClean="0"/>
              <a:pPr/>
              <a:t>‹#›</a:t>
            </a:fld>
            <a:endParaRPr lang="zh-TW" altLang="en-US"/>
          </a:p>
        </p:txBody>
      </p:sp>
    </p:spTree>
    <p:extLst>
      <p:ext uri="{BB962C8B-B14F-4D97-AF65-F5344CB8AC3E}">
        <p14:creationId xmlns:p14="http://schemas.microsoft.com/office/powerpoint/2010/main" xmlns="" val="555794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2114550" y="746125"/>
            <a:ext cx="2576513" cy="3725863"/>
          </a:xfrm>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2742AC10-73FC-4463-9273-4E54D9AE8D58}" type="slidenum">
              <a:rPr lang="zh-TW" altLang="en-US" smtClean="0"/>
              <a:pPr/>
              <a:t>1</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16" name="Rounded Rectangle 15"/>
          <p:cNvSpPr/>
          <p:nvPr/>
        </p:nvSpPr>
        <p:spPr>
          <a:xfrm>
            <a:off x="171450" y="330200"/>
            <a:ext cx="6521958" cy="871728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158749" y="7733502"/>
            <a:ext cx="6542532" cy="1923393"/>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514350" y="2311400"/>
            <a:ext cx="5829300" cy="2571267"/>
          </a:xfrm>
        </p:spPr>
        <p:txBody>
          <a:bodyPr anchor="b">
            <a:normAutofit/>
          </a:bodyPr>
          <a:lstStyle>
            <a:lvl1pPr>
              <a:defRPr sz="4400">
                <a:solidFill>
                  <a:srgbClr val="FFFFFF"/>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028700" y="5136446"/>
            <a:ext cx="4800600" cy="2127956"/>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6CE783D8-7988-40CE-B684-AC776340D688}" type="datetimeFigureOut">
              <a:rPr lang="zh-TW" altLang="en-US" smtClean="0"/>
              <a:pPr/>
              <a:t>2014/8/7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9BA6086-DB7C-4657-B108-FB2855EA5342}"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6CE783D8-7988-40CE-B684-AC776340D688}" type="datetimeFigureOut">
              <a:rPr lang="zh-TW" altLang="en-US" smtClean="0"/>
              <a:pPr/>
              <a:t>2014/8/7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9BA6086-DB7C-4657-B108-FB2855EA5342}"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1" name="Rounded Rectangle 20"/>
          <p:cNvSpPr/>
          <p:nvPr/>
        </p:nvSpPr>
        <p:spPr bwMode="hidden">
          <a:xfrm>
            <a:off x="171450" y="330200"/>
            <a:ext cx="6521958" cy="2060448"/>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CE783D8-7988-40CE-B684-AC776340D688}" type="datetimeFigureOut">
              <a:rPr lang="zh-TW" altLang="en-US" smtClean="0"/>
              <a:pPr/>
              <a:t>2014/8/7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9BA6086-DB7C-4657-B108-FB2855EA5342}" type="slidenum">
              <a:rPr lang="zh-TW" altLang="en-US" smtClean="0"/>
              <a:pPr/>
              <a:t>‹#›</a:t>
            </a:fld>
            <a:endParaRPr lang="zh-TW" altLang="en-US"/>
          </a:p>
        </p:txBody>
      </p:sp>
      <p:grpSp>
        <p:nvGrpSpPr>
          <p:cNvPr id="15" name="Group 14"/>
          <p:cNvGrpSpPr>
            <a:grpSpLocks noChangeAspect="1"/>
          </p:cNvGrpSpPr>
          <p:nvPr/>
        </p:nvGrpSpPr>
        <p:grpSpPr bwMode="hidden">
          <a:xfrm>
            <a:off x="158749" y="1031609"/>
            <a:ext cx="6542532" cy="1923393"/>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4972050" y="2091268"/>
            <a:ext cx="1543050" cy="6481703"/>
          </a:xfrm>
        </p:spPr>
        <p:txBody>
          <a:bodyPr vert="eaVert" anchor="ctr"/>
          <a:lstStyle>
            <a:lvl1pPr algn="l">
              <a:defRPr>
                <a:solidFill>
                  <a:schemeClr val="tx2"/>
                </a:solidFill>
              </a:defRPr>
            </a:lvl1p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342900" y="2091267"/>
            <a:ext cx="4514850" cy="6481705"/>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6CE783D8-7988-40CE-B684-AC776340D688}" type="datetimeFigureOut">
              <a:rPr lang="zh-TW" altLang="en-US" smtClean="0"/>
              <a:pPr/>
              <a:t>2014/8/7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9BA6086-DB7C-4657-B108-FB2855EA5342}" type="slidenum">
              <a:rPr lang="zh-TW" altLang="en-US" smtClean="0"/>
              <a:pPr/>
              <a:t>‹#›</a:t>
            </a:fld>
            <a:endParaRPr lang="zh-TW" altLang="en-US"/>
          </a:p>
        </p:txBody>
      </p:sp>
      <p:sp>
        <p:nvSpPr>
          <p:cNvPr id="7" name="Title 6"/>
          <p:cNvSpPr>
            <a:spLocks noGrp="1"/>
          </p:cNvSpPr>
          <p:nvPr>
            <p:ph type="title"/>
          </p:nvPr>
        </p:nvSpPr>
        <p:spPr/>
        <p:txBody>
          <a:bodyPr/>
          <a:lstStyle/>
          <a:p>
            <a:r>
              <a:rPr lang="zh-TW" altLang="en-US" smtClean="0"/>
              <a:t>按一下以編輯母片標題樣式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14" name="Rounded Rectangle 13"/>
          <p:cNvSpPr/>
          <p:nvPr/>
        </p:nvSpPr>
        <p:spPr>
          <a:xfrm>
            <a:off x="171450" y="330200"/>
            <a:ext cx="6521958" cy="6841744"/>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4535579" y="6071855"/>
            <a:ext cx="2157322" cy="1031371"/>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1964490" y="5886530"/>
            <a:ext cx="4158386" cy="1227977"/>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121546" y="5904256"/>
            <a:ext cx="4100985" cy="1118393"/>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4207117" y="5884919"/>
            <a:ext cx="2481000" cy="941126"/>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158749" y="5862357"/>
            <a:ext cx="6542532" cy="1920929"/>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517524" y="3558476"/>
            <a:ext cx="5829300" cy="2201333"/>
          </a:xfrm>
        </p:spPr>
        <p:txBody>
          <a:bodyPr anchor="t">
            <a:normAutofit/>
          </a:bodyPr>
          <a:lstStyle>
            <a:lvl1pPr algn="ctr">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25524" y="2076315"/>
            <a:ext cx="4813301" cy="1357490"/>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6CE783D8-7988-40CE-B684-AC776340D688}" type="datetimeFigureOut">
              <a:rPr lang="zh-TW" altLang="en-US" smtClean="0"/>
              <a:pPr/>
              <a:t>2014/8/7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9BA6086-DB7C-4657-B108-FB2855EA5342}"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5" name="Date Placeholder 4"/>
          <p:cNvSpPr>
            <a:spLocks noGrp="1"/>
          </p:cNvSpPr>
          <p:nvPr>
            <p:ph type="dt" sz="half" idx="10"/>
          </p:nvPr>
        </p:nvSpPr>
        <p:spPr/>
        <p:txBody>
          <a:bodyPr/>
          <a:lstStyle/>
          <a:p>
            <a:fld id="{6CE783D8-7988-40CE-B684-AC776340D688}" type="datetimeFigureOut">
              <a:rPr lang="zh-TW" altLang="en-US" smtClean="0"/>
              <a:pPr/>
              <a:t>2014/8/7</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9BA6086-DB7C-4657-B108-FB2855EA5342}" type="slidenum">
              <a:rPr lang="zh-TW" altLang="en-US" smtClean="0"/>
              <a:pPr/>
              <a:t>‹#›</a:t>
            </a:fld>
            <a:endParaRPr lang="zh-TW" altLang="en-US"/>
          </a:p>
        </p:txBody>
      </p:sp>
      <p:sp>
        <p:nvSpPr>
          <p:cNvPr id="9" name="Content Placeholder 8"/>
          <p:cNvSpPr>
            <a:spLocks noGrp="1"/>
          </p:cNvSpPr>
          <p:nvPr>
            <p:ph sz="quarter" idx="13"/>
          </p:nvPr>
        </p:nvSpPr>
        <p:spPr>
          <a:xfrm>
            <a:off x="507491" y="3869944"/>
            <a:ext cx="2866644" cy="4979416"/>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1" name="Content Placeholder 10"/>
          <p:cNvSpPr>
            <a:spLocks noGrp="1"/>
          </p:cNvSpPr>
          <p:nvPr>
            <p:ph sz="quarter" idx="14"/>
          </p:nvPr>
        </p:nvSpPr>
        <p:spPr>
          <a:xfrm>
            <a:off x="3483864" y="3869944"/>
            <a:ext cx="2866644" cy="4979416"/>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507492" y="3868387"/>
            <a:ext cx="2866644" cy="924101"/>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508000" y="4953001"/>
            <a:ext cx="2865041" cy="3895902"/>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3486150" y="3868385"/>
            <a:ext cx="2866644" cy="924101"/>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3483769" y="4953001"/>
            <a:ext cx="2866644" cy="3895902"/>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6CE783D8-7988-40CE-B684-AC776340D688}" type="datetimeFigureOut">
              <a:rPr lang="zh-TW" altLang="en-US" smtClean="0"/>
              <a:pPr/>
              <a:t>2014/8/7</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F9BA6086-DB7C-4657-B108-FB2855EA5342}"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fld id="{6CE783D8-7988-40CE-B684-AC776340D688}" type="datetimeFigureOut">
              <a:rPr lang="zh-TW" altLang="en-US" smtClean="0"/>
              <a:pPr/>
              <a:t>2014/8/7</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F9BA6086-DB7C-4657-B108-FB2855EA5342}"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2" name="Rounded Rectangle 11"/>
          <p:cNvSpPr/>
          <p:nvPr/>
        </p:nvSpPr>
        <p:spPr>
          <a:xfrm>
            <a:off x="171450" y="330200"/>
            <a:ext cx="6521958" cy="2060448"/>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158749" y="1031609"/>
            <a:ext cx="6542532" cy="1920929"/>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6CE783D8-7988-40CE-B684-AC776340D688}" type="datetimeFigureOut">
              <a:rPr lang="zh-TW" altLang="en-US" smtClean="0"/>
              <a:pPr/>
              <a:t>2014/8/7</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F9BA6086-DB7C-4657-B108-FB2855EA5342}"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15" name="Rounded Rectangle 14"/>
          <p:cNvSpPr/>
          <p:nvPr/>
        </p:nvSpPr>
        <p:spPr>
          <a:xfrm>
            <a:off x="171450" y="330200"/>
            <a:ext cx="6521958" cy="2060448"/>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CE783D8-7988-40CE-B684-AC776340D688}" type="datetimeFigureOut">
              <a:rPr lang="zh-TW" altLang="en-US" smtClean="0"/>
              <a:pPr/>
              <a:t>2014/8/7</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9BA6086-DB7C-4657-B108-FB2855EA5342}" type="slidenum">
              <a:rPr lang="zh-TW" altLang="en-US" smtClean="0"/>
              <a:pPr/>
              <a:t>‹#›</a:t>
            </a:fld>
            <a:endParaRPr lang="zh-TW" altLang="en-US"/>
          </a:p>
        </p:txBody>
      </p:sp>
      <p:sp>
        <p:nvSpPr>
          <p:cNvPr id="4" name="Text Placeholder 3"/>
          <p:cNvSpPr>
            <a:spLocks noGrp="1"/>
          </p:cNvSpPr>
          <p:nvPr>
            <p:ph type="body" sz="half" idx="2"/>
          </p:nvPr>
        </p:nvSpPr>
        <p:spPr>
          <a:xfrm>
            <a:off x="685800" y="5173134"/>
            <a:ext cx="2514600" cy="2751668"/>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grpSp>
        <p:nvGrpSpPr>
          <p:cNvPr id="2" name="Group 23"/>
          <p:cNvGrpSpPr>
            <a:grpSpLocks noChangeAspect="1"/>
          </p:cNvGrpSpPr>
          <p:nvPr/>
        </p:nvGrpSpPr>
        <p:grpSpPr bwMode="hidden">
          <a:xfrm>
            <a:off x="158749" y="1031609"/>
            <a:ext cx="6542532" cy="1923393"/>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685800" y="3302000"/>
            <a:ext cx="2514600" cy="1809496"/>
          </a:xfrm>
        </p:spPr>
        <p:txBody>
          <a:bodyPr anchor="b">
            <a:noAutofit/>
          </a:bodyPr>
          <a:lstStyle>
            <a:lvl1pPr algn="l">
              <a:defRPr sz="3200">
                <a:solidFill>
                  <a:schemeClr val="tx2"/>
                </a:solidFill>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3488972" y="2641600"/>
            <a:ext cx="2928057" cy="5503333"/>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5" name="Rounded Rectangle 14"/>
          <p:cNvSpPr/>
          <p:nvPr/>
        </p:nvSpPr>
        <p:spPr>
          <a:xfrm>
            <a:off x="171450" y="330200"/>
            <a:ext cx="6521958" cy="871728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158749" y="7733502"/>
            <a:ext cx="6542532" cy="1923393"/>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3655617" y="489186"/>
            <a:ext cx="2859484" cy="3509905"/>
          </a:xfrm>
        </p:spPr>
        <p:txBody>
          <a:bodyPr anchor="b">
            <a:normAutofit/>
          </a:bodyPr>
          <a:lstStyle>
            <a:lvl1pPr algn="l">
              <a:defRPr sz="2800" b="0">
                <a:solidFill>
                  <a:srgbClr val="FFFFFF"/>
                </a:solidFill>
              </a:defRPr>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3651250" y="4023548"/>
            <a:ext cx="2863850" cy="3497675"/>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6CE783D8-7988-40CE-B684-AC776340D688}" type="datetimeFigureOut">
              <a:rPr lang="zh-TW" altLang="en-US" smtClean="0"/>
              <a:pPr/>
              <a:t>2014/8/7</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9BA6086-DB7C-4657-B108-FB2855EA5342}" type="slidenum">
              <a:rPr lang="zh-TW" altLang="en-US" smtClean="0"/>
              <a:pPr/>
              <a:t>‹#›</a:t>
            </a:fld>
            <a:endParaRPr lang="zh-TW" altLang="en-US"/>
          </a:p>
        </p:txBody>
      </p:sp>
      <p:sp>
        <p:nvSpPr>
          <p:cNvPr id="3" name="Picture Placeholder 2"/>
          <p:cNvSpPr>
            <a:spLocks noGrp="1"/>
          </p:cNvSpPr>
          <p:nvPr>
            <p:ph type="pic" idx="1"/>
          </p:nvPr>
        </p:nvSpPr>
        <p:spPr>
          <a:xfrm>
            <a:off x="628650" y="1981200"/>
            <a:ext cx="2674620" cy="422656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171450" y="330200"/>
            <a:ext cx="6521958" cy="356616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158749" y="2425842"/>
            <a:ext cx="6542532" cy="1920929"/>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342900" y="488696"/>
            <a:ext cx="6172200" cy="1809496"/>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4" name="Date Placeholder 3"/>
          <p:cNvSpPr>
            <a:spLocks noGrp="1"/>
          </p:cNvSpPr>
          <p:nvPr>
            <p:ph type="dt" sz="half" idx="2"/>
          </p:nvPr>
        </p:nvSpPr>
        <p:spPr>
          <a:xfrm>
            <a:off x="3872754" y="9028015"/>
            <a:ext cx="2840018" cy="527403"/>
          </a:xfrm>
          <a:prstGeom prst="rect">
            <a:avLst/>
          </a:prstGeom>
        </p:spPr>
        <p:txBody>
          <a:bodyPr vert="horz" lIns="91440" tIns="45720" rIns="91440" bIns="45720" rtlCol="0" anchor="ctr"/>
          <a:lstStyle>
            <a:lvl1pPr algn="r">
              <a:defRPr sz="1000">
                <a:solidFill>
                  <a:schemeClr val="tx2"/>
                </a:solidFill>
              </a:defRPr>
            </a:lvl1pPr>
          </a:lstStyle>
          <a:p>
            <a:fld id="{6CE783D8-7988-40CE-B684-AC776340D688}" type="datetimeFigureOut">
              <a:rPr lang="zh-TW" altLang="en-US" smtClean="0"/>
              <a:pPr/>
              <a:t>2014/8/7</a:t>
            </a:fld>
            <a:endParaRPr lang="zh-TW" altLang="en-US"/>
          </a:p>
        </p:txBody>
      </p:sp>
      <p:sp>
        <p:nvSpPr>
          <p:cNvPr id="5" name="Footer Placeholder 4"/>
          <p:cNvSpPr>
            <a:spLocks noGrp="1"/>
          </p:cNvSpPr>
          <p:nvPr>
            <p:ph type="ftr" sz="quarter" idx="3"/>
          </p:nvPr>
        </p:nvSpPr>
        <p:spPr>
          <a:xfrm>
            <a:off x="145229" y="9028015"/>
            <a:ext cx="2840018" cy="527403"/>
          </a:xfrm>
          <a:prstGeom prst="rect">
            <a:avLst/>
          </a:prstGeom>
        </p:spPr>
        <p:txBody>
          <a:bodyPr vert="horz" lIns="91440" tIns="45720" rIns="91440" bIns="45720" rtlCol="0" anchor="ctr"/>
          <a:lstStyle>
            <a:lvl1pPr algn="l">
              <a:defRPr sz="1000">
                <a:solidFill>
                  <a:schemeClr val="tx2"/>
                </a:solidFill>
              </a:defRPr>
            </a:lvl1pPr>
          </a:lstStyle>
          <a:p>
            <a:endParaRPr lang="zh-TW" altLang="en-US"/>
          </a:p>
        </p:txBody>
      </p:sp>
      <p:sp>
        <p:nvSpPr>
          <p:cNvPr id="6" name="Slide Number Placeholder 5"/>
          <p:cNvSpPr>
            <a:spLocks noGrp="1"/>
          </p:cNvSpPr>
          <p:nvPr>
            <p:ph type="sldNum" sz="quarter" idx="4"/>
          </p:nvPr>
        </p:nvSpPr>
        <p:spPr>
          <a:xfrm>
            <a:off x="2993316" y="9028014"/>
            <a:ext cx="871370" cy="527403"/>
          </a:xfrm>
          <a:prstGeom prst="rect">
            <a:avLst/>
          </a:prstGeom>
        </p:spPr>
        <p:txBody>
          <a:bodyPr vert="horz" lIns="91440" tIns="45720" rIns="91440" bIns="45720" rtlCol="0" anchor="ctr"/>
          <a:lstStyle>
            <a:lvl1pPr algn="ctr">
              <a:defRPr sz="1000">
                <a:solidFill>
                  <a:schemeClr val="tx2"/>
                </a:solidFill>
              </a:defRPr>
            </a:lvl1pPr>
          </a:lstStyle>
          <a:p>
            <a:fld id="{F9BA6086-DB7C-4657-B108-FB2855EA5342}" type="slidenum">
              <a:rPr lang="zh-TW" altLang="en-US" smtClean="0"/>
              <a:pPr/>
              <a:t>‹#›</a:t>
            </a:fld>
            <a:endParaRPr lang="zh-TW" altLang="en-US"/>
          </a:p>
        </p:txBody>
      </p:sp>
      <p:sp>
        <p:nvSpPr>
          <p:cNvPr id="3" name="Text Placeholder 2"/>
          <p:cNvSpPr>
            <a:spLocks noGrp="1"/>
          </p:cNvSpPr>
          <p:nvPr>
            <p:ph type="body" idx="1"/>
          </p:nvPr>
        </p:nvSpPr>
        <p:spPr>
          <a:xfrm>
            <a:off x="654051" y="3864563"/>
            <a:ext cx="5556250" cy="4984339"/>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 bg1="lt1" tx1="dk1" bg2="lt2" tx2="dk2" accent1="accent1" accent2="accent2" accent3="accent3" accent4="accent4" accent5="accent5" accent6="accent6" hlink="hlink" folHlink="folHlink"/>
  <p:sldLayoutIdLst>
    <p:sldLayoutId id="2147484553" r:id="rId1"/>
    <p:sldLayoutId id="2147484554" r:id="rId2"/>
    <p:sldLayoutId id="2147484555" r:id="rId3"/>
    <p:sldLayoutId id="2147484556" r:id="rId4"/>
    <p:sldLayoutId id="2147484557" r:id="rId5"/>
    <p:sldLayoutId id="2147484558" r:id="rId6"/>
    <p:sldLayoutId id="2147484559" r:id="rId7"/>
    <p:sldLayoutId id="2147484560" r:id="rId8"/>
    <p:sldLayoutId id="2147484561" r:id="rId9"/>
    <p:sldLayoutId id="2147484562" r:id="rId10"/>
    <p:sldLayoutId id="214748456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88640" y="272480"/>
            <a:ext cx="4176464" cy="792088"/>
          </a:xfrm>
        </p:spPr>
        <p:txBody>
          <a:bodyPr>
            <a:noAutofit/>
          </a:bodyPr>
          <a:lstStyle/>
          <a:p>
            <a:r>
              <a:rPr lang="en-US" altLang="zh-TW" sz="4800" b="1" kern="100"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cs typeface="Times New Roman"/>
              </a:rPr>
              <a:t>2014</a:t>
            </a:r>
            <a:r>
              <a:rPr lang="en-US" altLang="zh-TW" sz="4800" b="1" kern="100" cap="none" dirty="0" smtClean="0">
                <a:solidFill>
                  <a:srgbClr val="7030A0"/>
                </a:solidFill>
                <a:effectLst>
                  <a:outerShdw blurRad="50800" dist="38100" dir="8100000" algn="tr" rotWithShape="0">
                    <a:prstClr val="black">
                      <a:alpha val="40000"/>
                    </a:prstClr>
                  </a:outerShdw>
                </a:effectLst>
                <a:cs typeface="Times New Roman"/>
              </a:rPr>
              <a:t> IAPSW</a:t>
            </a:r>
            <a:endParaRPr lang="zh-TW" altLang="en-US" sz="4800" b="1" cap="none" dirty="0">
              <a:solidFill>
                <a:srgbClr val="7030A0"/>
              </a:solidFill>
              <a:effectLst>
                <a:outerShdw blurRad="50800" dist="38100" dir="8100000" algn="tr" rotWithShape="0">
                  <a:prstClr val="black">
                    <a:alpha val="40000"/>
                  </a:prstClr>
                </a:outerShdw>
              </a:effectLst>
            </a:endParaRPr>
          </a:p>
        </p:txBody>
      </p:sp>
      <p:sp>
        <p:nvSpPr>
          <p:cNvPr id="8" name="副標題 2"/>
          <p:cNvSpPr txBox="1">
            <a:spLocks/>
          </p:cNvSpPr>
          <p:nvPr/>
        </p:nvSpPr>
        <p:spPr>
          <a:xfrm>
            <a:off x="404664" y="5413623"/>
            <a:ext cx="1052736" cy="351656"/>
          </a:xfrm>
          <a:prstGeom prst="rect">
            <a:avLst/>
          </a:prstGeom>
        </p:spPr>
        <p:style>
          <a:lnRef idx="3">
            <a:schemeClr val="lt1"/>
          </a:lnRef>
          <a:fillRef idx="1">
            <a:schemeClr val="accent2"/>
          </a:fillRef>
          <a:effectRef idx="1">
            <a:schemeClr val="accent2"/>
          </a:effectRef>
          <a:fontRef idx="minor">
            <a:schemeClr val="lt1"/>
          </a:fontRef>
        </p:style>
        <p:txBody>
          <a:bodyPr vert="horz" lIns="0" rIns="18288" anchor="ctr" anchorCtr="0">
            <a:noAutofit/>
          </a:bodyPr>
          <a:lstStyle/>
          <a:p>
            <a:pPr marL="0" marR="0" lvl="1" algn="ctr" defTabSz="914400" rtl="0" eaLnBrk="1" fontAlgn="auto" latinLnBrk="0" hangingPunct="1">
              <a:lnSpc>
                <a:spcPct val="100000"/>
              </a:lnSpc>
              <a:spcBef>
                <a:spcPct val="0"/>
              </a:spcBef>
              <a:spcAft>
                <a:spcPts val="0"/>
              </a:spcAft>
              <a:buClr>
                <a:schemeClr val="accent1"/>
              </a:buClr>
              <a:buSzPct val="85000"/>
              <a:buFont typeface="Wingdings 2"/>
              <a:buNone/>
              <a:tabLst/>
              <a:defRPr/>
            </a:pPr>
            <a:r>
              <a:rPr lang="zh-TW" altLang="en-US" sz="1600" b="1" dirty="0" smtClean="0">
                <a:solidFill>
                  <a:schemeClr val="bg1"/>
                </a:solidFill>
                <a:latin typeface="華康彩帶體" pitchFamily="81" charset="-120"/>
                <a:ea typeface="華康彩帶體" pitchFamily="81" charset="-120"/>
              </a:rPr>
              <a:t>時間</a:t>
            </a:r>
            <a:endParaRPr kumimoji="0" lang="en-US" altLang="zh-TW" sz="1600" b="1" i="0" u="none" strike="noStrike" kern="1200" normalizeH="0" baseline="0" noProof="0" dirty="0" smtClean="0">
              <a:solidFill>
                <a:schemeClr val="bg1"/>
              </a:solidFill>
              <a:uLnTx/>
              <a:uFillTx/>
              <a:latin typeface="華康彩帶體" pitchFamily="81" charset="-120"/>
              <a:ea typeface="華康彩帶體" pitchFamily="81" charset="-120"/>
            </a:endParaRPr>
          </a:p>
        </p:txBody>
      </p:sp>
      <p:sp>
        <p:nvSpPr>
          <p:cNvPr id="9" name="矩形 8"/>
          <p:cNvSpPr/>
          <p:nvPr/>
        </p:nvSpPr>
        <p:spPr>
          <a:xfrm>
            <a:off x="1556792" y="5420174"/>
            <a:ext cx="3960440" cy="338554"/>
          </a:xfrm>
          <a:prstGeom prst="rect">
            <a:avLst/>
          </a:prstGeom>
        </p:spPr>
        <p:txBody>
          <a:bodyPr wrap="square" anchor="ctr" anchorCtr="0">
            <a:spAutoFit/>
          </a:bodyPr>
          <a:lstStyle/>
          <a:p>
            <a:r>
              <a:rPr lang="en-US" altLang="zh-TW"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103</a:t>
            </a:r>
            <a:r>
              <a:rPr lang="zh-TW" altLang="en-US"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年</a:t>
            </a:r>
            <a:r>
              <a:rPr lang="en-US" altLang="zh-TW"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9</a:t>
            </a:r>
            <a:r>
              <a:rPr lang="zh-TW" altLang="en-US"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月</a:t>
            </a:r>
            <a:r>
              <a:rPr lang="en-US" altLang="zh-TW"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19</a:t>
            </a:r>
            <a:r>
              <a:rPr lang="zh-TW" altLang="en-US"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日 </a:t>
            </a:r>
            <a:r>
              <a:rPr lang="zh-TW" altLang="en-US"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星期五 </a:t>
            </a:r>
            <a:r>
              <a:rPr lang="en-US" altLang="zh-TW"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(8:30</a:t>
            </a:r>
            <a:r>
              <a:rPr lang="zh-TW" altLang="en-US"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a:t>
            </a:r>
            <a:r>
              <a:rPr lang="en-US" altLang="zh-TW"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16:00)</a:t>
            </a:r>
            <a:endParaRPr lang="zh-TW" altLang="en-US" sz="1600" dirty="0">
              <a:solidFill>
                <a:schemeClr val="accent2">
                  <a:lumMod val="50000"/>
                </a:schemeClr>
              </a:solidFill>
              <a:latin typeface="華康細圓體" pitchFamily="49" charset="-120"/>
              <a:ea typeface="華康細圓體" pitchFamily="49" charset="-120"/>
            </a:endParaRPr>
          </a:p>
        </p:txBody>
      </p:sp>
      <p:sp>
        <p:nvSpPr>
          <p:cNvPr id="11" name="副標題 2"/>
          <p:cNvSpPr txBox="1">
            <a:spLocks/>
          </p:cNvSpPr>
          <p:nvPr/>
        </p:nvSpPr>
        <p:spPr>
          <a:xfrm>
            <a:off x="404664" y="5902430"/>
            <a:ext cx="1052736" cy="351656"/>
          </a:xfrm>
          <a:prstGeom prst="rect">
            <a:avLst/>
          </a:prstGeom>
        </p:spPr>
        <p:style>
          <a:lnRef idx="3">
            <a:schemeClr val="lt1"/>
          </a:lnRef>
          <a:fillRef idx="1">
            <a:schemeClr val="accent2"/>
          </a:fillRef>
          <a:effectRef idx="1">
            <a:schemeClr val="accent2"/>
          </a:effectRef>
          <a:fontRef idx="minor">
            <a:schemeClr val="lt1"/>
          </a:fontRef>
        </p:style>
        <p:txBody>
          <a:bodyPr vert="horz" lIns="0" rIns="18288" anchor="ctr" anchorCtr="0">
            <a:noAutofit/>
          </a:bodyPr>
          <a:lstStyle/>
          <a:p>
            <a:pPr marL="0" marR="0" lvl="1" algn="ctr" defTabSz="914400" rtl="0" eaLnBrk="1" fontAlgn="auto" latinLnBrk="0" hangingPunct="1">
              <a:lnSpc>
                <a:spcPct val="100000"/>
              </a:lnSpc>
              <a:spcBef>
                <a:spcPct val="0"/>
              </a:spcBef>
              <a:spcAft>
                <a:spcPts val="0"/>
              </a:spcAft>
              <a:buClr>
                <a:schemeClr val="accent1"/>
              </a:buClr>
              <a:buSzPct val="85000"/>
              <a:buFont typeface="Wingdings 2"/>
              <a:buNone/>
              <a:tabLst/>
              <a:defRPr/>
            </a:pPr>
            <a:r>
              <a:rPr lang="zh-TW" altLang="en-US" sz="1600" b="1" noProof="0" dirty="0" smtClean="0">
                <a:solidFill>
                  <a:schemeClr val="bg1"/>
                </a:solidFill>
                <a:latin typeface="華康彩帶體" pitchFamily="81" charset="-120"/>
                <a:ea typeface="華康彩帶體" pitchFamily="81" charset="-120"/>
              </a:rPr>
              <a:t>地點</a:t>
            </a:r>
            <a:endParaRPr kumimoji="0" lang="en-US" altLang="zh-TW" sz="1600" b="1" i="0" u="none" strike="noStrike" kern="1200" normalizeH="0" baseline="0" noProof="0" dirty="0" smtClean="0">
              <a:solidFill>
                <a:schemeClr val="bg1"/>
              </a:solidFill>
              <a:uLnTx/>
              <a:uFillTx/>
              <a:latin typeface="華康彩帶體" pitchFamily="81" charset="-120"/>
              <a:ea typeface="華康彩帶體" pitchFamily="81" charset="-120"/>
            </a:endParaRPr>
          </a:p>
        </p:txBody>
      </p:sp>
      <p:sp>
        <p:nvSpPr>
          <p:cNvPr id="12" name="矩形 11"/>
          <p:cNvSpPr/>
          <p:nvPr/>
        </p:nvSpPr>
        <p:spPr>
          <a:xfrm>
            <a:off x="1556792" y="5918506"/>
            <a:ext cx="3960440" cy="338554"/>
          </a:xfrm>
          <a:prstGeom prst="rect">
            <a:avLst/>
          </a:prstGeom>
        </p:spPr>
        <p:txBody>
          <a:bodyPr wrap="square" anchor="ctr" anchorCtr="0">
            <a:spAutoFit/>
          </a:bodyPr>
          <a:lstStyle/>
          <a:p>
            <a:r>
              <a:rPr lang="zh-TW" altLang="en-US"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國立 中央大學  機械工程學系館 </a:t>
            </a:r>
            <a:r>
              <a:rPr lang="en-US" altLang="zh-TW"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E2-101</a:t>
            </a:r>
            <a:endParaRPr lang="zh-TW" altLang="en-US" sz="1600" dirty="0">
              <a:solidFill>
                <a:schemeClr val="accent2">
                  <a:lumMod val="50000"/>
                </a:schemeClr>
              </a:solidFill>
              <a:latin typeface="華康細圓體" pitchFamily="49" charset="-120"/>
              <a:ea typeface="華康細圓體" pitchFamily="49" charset="-120"/>
            </a:endParaRPr>
          </a:p>
        </p:txBody>
      </p:sp>
      <p:sp>
        <p:nvSpPr>
          <p:cNvPr id="14" name="副標題 2"/>
          <p:cNvSpPr txBox="1">
            <a:spLocks/>
          </p:cNvSpPr>
          <p:nvPr/>
        </p:nvSpPr>
        <p:spPr>
          <a:xfrm>
            <a:off x="401663" y="6383027"/>
            <a:ext cx="1052736" cy="351656"/>
          </a:xfrm>
          <a:prstGeom prst="rect">
            <a:avLst/>
          </a:prstGeom>
        </p:spPr>
        <p:style>
          <a:lnRef idx="3">
            <a:schemeClr val="lt1"/>
          </a:lnRef>
          <a:fillRef idx="1">
            <a:schemeClr val="accent2"/>
          </a:fillRef>
          <a:effectRef idx="1">
            <a:schemeClr val="accent2"/>
          </a:effectRef>
          <a:fontRef idx="minor">
            <a:schemeClr val="lt1"/>
          </a:fontRef>
        </p:style>
        <p:txBody>
          <a:bodyPr vert="horz" lIns="0" rIns="18288" anchor="ctr" anchorCtr="0">
            <a:noAutofit/>
          </a:bodyPr>
          <a:lstStyle/>
          <a:p>
            <a:pPr marL="0" marR="0" lvl="1" algn="ctr" defTabSz="914400" rtl="0" eaLnBrk="1" fontAlgn="auto" latinLnBrk="0" hangingPunct="1">
              <a:lnSpc>
                <a:spcPct val="100000"/>
              </a:lnSpc>
              <a:spcBef>
                <a:spcPct val="0"/>
              </a:spcBef>
              <a:spcAft>
                <a:spcPts val="0"/>
              </a:spcAft>
              <a:buClr>
                <a:schemeClr val="accent1"/>
              </a:buClr>
              <a:buSzPct val="85000"/>
              <a:buFont typeface="Wingdings 2"/>
              <a:buNone/>
              <a:tabLst/>
              <a:defRPr/>
            </a:pPr>
            <a:r>
              <a:rPr kumimoji="0" lang="zh-TW" altLang="en-US" sz="1600" b="1" i="0" u="none" strike="noStrike" kern="1200" normalizeH="0" baseline="0" noProof="0" dirty="0" smtClean="0">
                <a:solidFill>
                  <a:schemeClr val="bg1"/>
                </a:solidFill>
                <a:uLnTx/>
                <a:uFillTx/>
                <a:latin typeface="華康彩帶體" pitchFamily="81" charset="-120"/>
                <a:ea typeface="華康彩帶體" pitchFamily="81" charset="-120"/>
              </a:rPr>
              <a:t>活動網址</a:t>
            </a:r>
            <a:endParaRPr kumimoji="0" lang="en-US" altLang="zh-TW" sz="1600" b="1" i="0" u="none" strike="noStrike" kern="1200" normalizeH="0" baseline="0" noProof="0" dirty="0" smtClean="0">
              <a:solidFill>
                <a:schemeClr val="bg1"/>
              </a:solidFill>
              <a:uLnTx/>
              <a:uFillTx/>
              <a:latin typeface="華康彩帶體" pitchFamily="81" charset="-120"/>
              <a:ea typeface="華康彩帶體" pitchFamily="81" charset="-120"/>
            </a:endParaRPr>
          </a:p>
        </p:txBody>
      </p:sp>
      <p:sp>
        <p:nvSpPr>
          <p:cNvPr id="15" name="矩形 14"/>
          <p:cNvSpPr/>
          <p:nvPr/>
        </p:nvSpPr>
        <p:spPr>
          <a:xfrm>
            <a:off x="1556792" y="6389578"/>
            <a:ext cx="3960440" cy="338554"/>
          </a:xfrm>
          <a:prstGeom prst="rect">
            <a:avLst/>
          </a:prstGeom>
        </p:spPr>
        <p:txBody>
          <a:bodyPr wrap="square" anchor="ctr" anchorCtr="0">
            <a:spAutoFit/>
          </a:bodyPr>
          <a:lstStyle/>
          <a:p>
            <a:r>
              <a:rPr lang="en-US" altLang="zh-TW" sz="1600" b="1" u="sng" dirty="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http://</a:t>
            </a:r>
            <a:r>
              <a:rPr lang="en-US" altLang="zh-TW" sz="1600" b="1" u="sng"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iapsw.me.ncu.edu.tw</a:t>
            </a:r>
            <a:endParaRPr lang="en-US" altLang="zh-TW" sz="1600" b="1" u="sng"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endParaRPr>
          </a:p>
        </p:txBody>
      </p:sp>
      <p:sp>
        <p:nvSpPr>
          <p:cNvPr id="17" name="副標題 2"/>
          <p:cNvSpPr txBox="1">
            <a:spLocks/>
          </p:cNvSpPr>
          <p:nvPr/>
        </p:nvSpPr>
        <p:spPr>
          <a:xfrm>
            <a:off x="432048" y="1957239"/>
            <a:ext cx="1052736" cy="351656"/>
          </a:xfrm>
          <a:prstGeom prst="rect">
            <a:avLst/>
          </a:prstGeom>
        </p:spPr>
        <p:style>
          <a:lnRef idx="3">
            <a:schemeClr val="lt1"/>
          </a:lnRef>
          <a:fillRef idx="1">
            <a:schemeClr val="accent2"/>
          </a:fillRef>
          <a:effectRef idx="1">
            <a:schemeClr val="accent2"/>
          </a:effectRef>
          <a:fontRef idx="minor">
            <a:schemeClr val="lt1"/>
          </a:fontRef>
        </p:style>
        <p:txBody>
          <a:bodyPr vert="horz" lIns="0" rIns="18288" anchor="ctr" anchorCtr="0">
            <a:noAutofit/>
          </a:bodyPr>
          <a:lstStyle/>
          <a:p>
            <a:pPr marL="0" marR="0" lvl="1" algn="ctr" defTabSz="914400" rtl="0" eaLnBrk="1" fontAlgn="auto" latinLnBrk="0" hangingPunct="1">
              <a:lnSpc>
                <a:spcPct val="100000"/>
              </a:lnSpc>
              <a:spcBef>
                <a:spcPct val="0"/>
              </a:spcBef>
              <a:spcAft>
                <a:spcPts val="0"/>
              </a:spcAft>
              <a:buClr>
                <a:schemeClr val="accent1"/>
              </a:buClr>
              <a:buSzPct val="85000"/>
              <a:buFont typeface="Wingdings 2"/>
              <a:buNone/>
              <a:tabLst/>
              <a:defRPr/>
            </a:pPr>
            <a:r>
              <a:rPr kumimoji="0" lang="zh-TW" altLang="en-US" sz="1600" b="1" i="0" u="none" strike="noStrike" kern="1200" normalizeH="0" baseline="0" noProof="0" dirty="0" smtClean="0">
                <a:solidFill>
                  <a:schemeClr val="bg1"/>
                </a:solidFill>
                <a:uLnTx/>
                <a:uFillTx/>
                <a:latin typeface="華康彩帶體" pitchFamily="81" charset="-120"/>
                <a:ea typeface="華康彩帶體" pitchFamily="81" charset="-120"/>
              </a:rPr>
              <a:t>簡介</a:t>
            </a:r>
            <a:endParaRPr kumimoji="0" lang="en-US" altLang="zh-TW" sz="1600" b="1" i="0" u="none" strike="noStrike" kern="1200" normalizeH="0" baseline="0" noProof="0" dirty="0" smtClean="0">
              <a:solidFill>
                <a:schemeClr val="bg1"/>
              </a:solidFill>
              <a:uLnTx/>
              <a:uFillTx/>
              <a:latin typeface="華康彩帶體" pitchFamily="81" charset="-120"/>
              <a:ea typeface="華康彩帶體" pitchFamily="81" charset="-120"/>
            </a:endParaRPr>
          </a:p>
        </p:txBody>
      </p:sp>
      <p:sp>
        <p:nvSpPr>
          <p:cNvPr id="18" name="副標題 2"/>
          <p:cNvSpPr txBox="1">
            <a:spLocks/>
          </p:cNvSpPr>
          <p:nvPr/>
        </p:nvSpPr>
        <p:spPr>
          <a:xfrm>
            <a:off x="401663" y="6887083"/>
            <a:ext cx="1052736" cy="351656"/>
          </a:xfrm>
          <a:prstGeom prst="rect">
            <a:avLst/>
          </a:prstGeom>
        </p:spPr>
        <p:style>
          <a:lnRef idx="3">
            <a:schemeClr val="lt1"/>
          </a:lnRef>
          <a:fillRef idx="1">
            <a:schemeClr val="accent2"/>
          </a:fillRef>
          <a:effectRef idx="1">
            <a:schemeClr val="accent2"/>
          </a:effectRef>
          <a:fontRef idx="minor">
            <a:schemeClr val="lt1"/>
          </a:fontRef>
        </p:style>
        <p:txBody>
          <a:bodyPr vert="horz" lIns="0" rIns="18288" anchor="ctr" anchorCtr="0">
            <a:noAutofit/>
          </a:bodyPr>
          <a:lstStyle/>
          <a:p>
            <a:pPr marL="0" marR="0" lvl="1" algn="ctr" defTabSz="914400" rtl="0" eaLnBrk="1" fontAlgn="auto" latinLnBrk="0" hangingPunct="1">
              <a:lnSpc>
                <a:spcPct val="100000"/>
              </a:lnSpc>
              <a:spcBef>
                <a:spcPct val="0"/>
              </a:spcBef>
              <a:spcAft>
                <a:spcPts val="0"/>
              </a:spcAft>
              <a:buClr>
                <a:schemeClr val="accent1"/>
              </a:buClr>
              <a:buSzPct val="85000"/>
              <a:buFont typeface="Wingdings 2"/>
              <a:buNone/>
              <a:tabLst/>
              <a:defRPr/>
            </a:pPr>
            <a:r>
              <a:rPr kumimoji="0" lang="zh-TW" altLang="en-US" sz="1600" b="1" i="0" u="none" strike="noStrike" kern="1200" normalizeH="0" baseline="0" noProof="0" dirty="0" smtClean="0">
                <a:solidFill>
                  <a:schemeClr val="bg1"/>
                </a:solidFill>
                <a:uLnTx/>
                <a:uFillTx/>
                <a:latin typeface="華康彩帶體" pitchFamily="81" charset="-120"/>
                <a:ea typeface="華康彩帶體" pitchFamily="81" charset="-120"/>
              </a:rPr>
              <a:t>報名日期</a:t>
            </a:r>
            <a:endParaRPr kumimoji="0" lang="en-US" altLang="zh-TW" sz="1600" b="1" i="0" u="none" strike="noStrike" kern="1200" normalizeH="0" baseline="0" noProof="0" dirty="0" smtClean="0">
              <a:solidFill>
                <a:schemeClr val="bg1"/>
              </a:solidFill>
              <a:uLnTx/>
              <a:uFillTx/>
              <a:latin typeface="華康彩帶體" pitchFamily="81" charset="-120"/>
              <a:ea typeface="華康彩帶體" pitchFamily="81" charset="-120"/>
            </a:endParaRPr>
          </a:p>
        </p:txBody>
      </p:sp>
      <p:sp>
        <p:nvSpPr>
          <p:cNvPr id="19" name="矩形 18"/>
          <p:cNvSpPr/>
          <p:nvPr/>
        </p:nvSpPr>
        <p:spPr>
          <a:xfrm>
            <a:off x="1556792" y="6888505"/>
            <a:ext cx="4392488" cy="584775"/>
          </a:xfrm>
          <a:prstGeom prst="rect">
            <a:avLst/>
          </a:prstGeom>
        </p:spPr>
        <p:txBody>
          <a:bodyPr wrap="square" anchor="ctr" anchorCtr="0">
            <a:spAutoFit/>
          </a:bodyPr>
          <a:lstStyle/>
          <a:p>
            <a:r>
              <a:rPr lang="zh-TW" altLang="en-US"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即日期</a:t>
            </a:r>
            <a:r>
              <a:rPr lang="zh-TW" altLang="en-US"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至</a:t>
            </a:r>
            <a:r>
              <a:rPr lang="en-US" altLang="zh-TW"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103</a:t>
            </a:r>
            <a:r>
              <a:rPr lang="zh-TW" altLang="en-US"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年</a:t>
            </a:r>
            <a:r>
              <a:rPr lang="en-US" altLang="zh-TW"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9</a:t>
            </a:r>
            <a:r>
              <a:rPr lang="zh-TW" altLang="en-US"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月</a:t>
            </a:r>
            <a:r>
              <a:rPr lang="en-US" altLang="zh-TW"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10</a:t>
            </a:r>
            <a:r>
              <a:rPr lang="zh-TW" altLang="en-US"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日</a:t>
            </a:r>
            <a:r>
              <a:rPr lang="zh-TW" altLang="en-US"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止</a:t>
            </a:r>
            <a:endParaRPr lang="en-US" altLang="zh-TW"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endParaRPr>
          </a:p>
          <a:p>
            <a:r>
              <a:rPr lang="en-US" altLang="zh-TW" sz="1600" dirty="0" smtClean="0">
                <a:solidFill>
                  <a:srgbClr val="FF0000"/>
                </a:solidFill>
                <a:latin typeface="華康細圓體" pitchFamily="49" charset="-120"/>
                <a:ea typeface="華康細圓體" pitchFamily="49" charset="-120"/>
              </a:rPr>
              <a:t>※</a:t>
            </a:r>
            <a:r>
              <a:rPr lang="zh-TW" altLang="zh-TW" sz="1600" b="1" dirty="0" smtClean="0">
                <a:solidFill>
                  <a:srgbClr val="FF0000"/>
                </a:solidFill>
                <a:latin typeface="華康細圓體" pitchFamily="49" charset="-120"/>
                <a:ea typeface="華康細圓體" pitchFamily="49" charset="-120"/>
              </a:rPr>
              <a:t>免費</a:t>
            </a:r>
            <a:r>
              <a:rPr lang="zh-TW" altLang="en-US" sz="1600" b="1" dirty="0" smtClean="0">
                <a:solidFill>
                  <a:srgbClr val="FF0000"/>
                </a:solidFill>
                <a:latin typeface="華康細圓體" pitchFamily="49" charset="-120"/>
                <a:ea typeface="華康細圓體" pitchFamily="49" charset="-120"/>
              </a:rPr>
              <a:t>報名</a:t>
            </a:r>
            <a:r>
              <a:rPr lang="zh-TW" altLang="zh-TW" sz="1600" b="1" dirty="0" smtClean="0">
                <a:solidFill>
                  <a:srgbClr val="FF0000"/>
                </a:solidFill>
                <a:latin typeface="華康細圓體" pitchFamily="49" charset="-120"/>
                <a:ea typeface="華康細圓體" pitchFamily="49" charset="-120"/>
              </a:rPr>
              <a:t>！</a:t>
            </a:r>
            <a:r>
              <a:rPr lang="zh-TW" altLang="zh-TW" sz="1600" dirty="0">
                <a:solidFill>
                  <a:srgbClr val="FF0000"/>
                </a:solidFill>
                <a:latin typeface="華康細圓體" pitchFamily="49" charset="-120"/>
                <a:ea typeface="華康細圓體" pitchFamily="49" charset="-120"/>
              </a:rPr>
              <a:t>名額有限，敬請踴躍報名參加！</a:t>
            </a:r>
            <a:endParaRPr lang="en-US" altLang="zh-TW" sz="1600" b="1" dirty="0" smtClean="0">
              <a:ln w="1905"/>
              <a:solidFill>
                <a:srgbClr val="FF0000"/>
              </a:solidFill>
              <a:effectLst>
                <a:innerShdw blurRad="69850" dist="43180" dir="5400000">
                  <a:srgbClr val="000000">
                    <a:alpha val="65000"/>
                  </a:srgbClr>
                </a:innerShdw>
              </a:effectLst>
              <a:latin typeface="華康細圓體" pitchFamily="49" charset="-120"/>
              <a:ea typeface="華康細圓體" pitchFamily="49" charset="-120"/>
            </a:endParaRPr>
          </a:p>
        </p:txBody>
      </p:sp>
      <p:sp>
        <p:nvSpPr>
          <p:cNvPr id="20" name="矩形 19"/>
          <p:cNvSpPr/>
          <p:nvPr/>
        </p:nvSpPr>
        <p:spPr>
          <a:xfrm>
            <a:off x="404664" y="7858788"/>
            <a:ext cx="3096344" cy="784830"/>
          </a:xfrm>
          <a:prstGeom prst="rect">
            <a:avLst/>
          </a:prstGeom>
        </p:spPr>
        <p:txBody>
          <a:bodyPr wrap="square">
            <a:spAutoFit/>
          </a:bodyPr>
          <a:lstStyle/>
          <a:p>
            <a:pPr marL="180975" lvl="1" indent="-180975">
              <a:lnSpc>
                <a:spcPts val="1800"/>
              </a:lnSpc>
              <a:buFont typeface="Arial" pitchFamily="34" charset="0"/>
              <a:buChar char="•"/>
            </a:pPr>
            <a:r>
              <a:rPr lang="zh-TW" altLang="en-US" sz="1200" dirty="0" smtClean="0">
                <a:solidFill>
                  <a:srgbClr val="002060"/>
                </a:solidFill>
                <a:latin typeface="華康細圓體" pitchFamily="49" charset="-120"/>
                <a:ea typeface="華康細圓體" pitchFamily="49" charset="-120"/>
              </a:rPr>
              <a:t>聯絡人：魏麗恬小姐</a:t>
            </a:r>
          </a:p>
          <a:p>
            <a:pPr marL="180975" lvl="1" indent="-180975">
              <a:lnSpc>
                <a:spcPts val="1800"/>
              </a:lnSpc>
              <a:buFont typeface="Arial" pitchFamily="34" charset="0"/>
              <a:buChar char="•"/>
            </a:pPr>
            <a:r>
              <a:rPr lang="en-US" altLang="zh-TW" sz="1200" dirty="0" smtClean="0">
                <a:solidFill>
                  <a:srgbClr val="002060"/>
                </a:solidFill>
                <a:latin typeface="華康細圓體" pitchFamily="49" charset="-120"/>
                <a:ea typeface="華康細圓體" pitchFamily="49" charset="-120"/>
              </a:rPr>
              <a:t>TEL</a:t>
            </a:r>
            <a:r>
              <a:rPr lang="zh-TW" altLang="en-US" sz="1200" dirty="0" smtClean="0">
                <a:solidFill>
                  <a:srgbClr val="002060"/>
                </a:solidFill>
                <a:latin typeface="華康細圓體" pitchFamily="49" charset="-120"/>
                <a:ea typeface="華康細圓體" pitchFamily="49" charset="-120"/>
              </a:rPr>
              <a:t>：</a:t>
            </a:r>
            <a:r>
              <a:rPr lang="en-US" altLang="zh-TW" sz="1200" dirty="0" smtClean="0">
                <a:solidFill>
                  <a:srgbClr val="002060"/>
                </a:solidFill>
                <a:latin typeface="華康細圓體" pitchFamily="49" charset="-120"/>
                <a:ea typeface="華康細圓體" pitchFamily="49" charset="-120"/>
              </a:rPr>
              <a:t>(03)4227151 </a:t>
            </a:r>
            <a:r>
              <a:rPr lang="en-US" altLang="zh-TW" sz="1200" dirty="0" err="1" smtClean="0">
                <a:solidFill>
                  <a:srgbClr val="002060"/>
                </a:solidFill>
                <a:latin typeface="華康細圓體" pitchFamily="49" charset="-120"/>
                <a:ea typeface="華康細圓體" pitchFamily="49" charset="-120"/>
              </a:rPr>
              <a:t>ext</a:t>
            </a:r>
            <a:r>
              <a:rPr lang="en-US" altLang="zh-TW" sz="1200" dirty="0" smtClean="0">
                <a:solidFill>
                  <a:srgbClr val="002060"/>
                </a:solidFill>
                <a:latin typeface="華康細圓體" pitchFamily="49" charset="-120"/>
                <a:ea typeface="華康細圓體" pitchFamily="49" charset="-120"/>
              </a:rPr>
              <a:t> 37306</a:t>
            </a:r>
          </a:p>
          <a:p>
            <a:pPr marL="180975" lvl="1" indent="-180975">
              <a:lnSpc>
                <a:spcPts val="1800"/>
              </a:lnSpc>
              <a:buFont typeface="Arial" pitchFamily="34" charset="0"/>
              <a:buChar char="•"/>
            </a:pPr>
            <a:r>
              <a:rPr lang="en-US" altLang="zh-TW" sz="1200" dirty="0" smtClean="0">
                <a:solidFill>
                  <a:srgbClr val="002060"/>
                </a:solidFill>
                <a:latin typeface="華康細圓體" pitchFamily="49" charset="-120"/>
                <a:ea typeface="華康細圓體" pitchFamily="49" charset="-120"/>
              </a:rPr>
              <a:t>E-mail</a:t>
            </a:r>
            <a:r>
              <a:rPr lang="zh-TW" altLang="en-US" sz="1200" dirty="0" smtClean="0">
                <a:solidFill>
                  <a:srgbClr val="002060"/>
                </a:solidFill>
                <a:latin typeface="華康細圓體" pitchFamily="49" charset="-120"/>
                <a:ea typeface="華康細圓體" pitchFamily="49" charset="-120"/>
              </a:rPr>
              <a:t>：</a:t>
            </a:r>
            <a:r>
              <a:rPr lang="en-US" altLang="zh-TW" sz="1200" dirty="0" smtClean="0">
                <a:solidFill>
                  <a:srgbClr val="002060"/>
                </a:solidFill>
                <a:latin typeface="華康細圓體" pitchFamily="49" charset="-120"/>
                <a:ea typeface="華康細圓體" pitchFamily="49" charset="-120"/>
              </a:rPr>
              <a:t> LTWei@ncu.edu.tw</a:t>
            </a:r>
            <a:endParaRPr lang="zh-TW" altLang="en-US" sz="1200" dirty="0">
              <a:solidFill>
                <a:srgbClr val="002060"/>
              </a:solidFill>
              <a:latin typeface="華康細圓體" pitchFamily="49" charset="-120"/>
              <a:ea typeface="華康細圓體" pitchFamily="49" charset="-120"/>
            </a:endParaRPr>
          </a:p>
        </p:txBody>
      </p:sp>
      <p:sp>
        <p:nvSpPr>
          <p:cNvPr id="22" name="矩形 21"/>
          <p:cNvSpPr/>
          <p:nvPr/>
        </p:nvSpPr>
        <p:spPr>
          <a:xfrm>
            <a:off x="188640" y="8833881"/>
            <a:ext cx="6480720" cy="1015663"/>
          </a:xfrm>
          <a:prstGeom prst="rect">
            <a:avLst/>
          </a:prstGeom>
        </p:spPr>
        <p:txBody>
          <a:bodyPr wrap="square">
            <a:spAutoFit/>
          </a:bodyPr>
          <a:lstStyle/>
          <a:p>
            <a:pPr>
              <a:spcBef>
                <a:spcPts val="600"/>
              </a:spcBef>
              <a:buFont typeface="Wingdings" pitchFamily="2" charset="2"/>
              <a:buChar char="u"/>
            </a:pPr>
            <a:r>
              <a:rPr lang="zh-TW" altLang="en-US" sz="1000" b="1" dirty="0">
                <a:solidFill>
                  <a:schemeClr val="accent2">
                    <a:lumMod val="50000"/>
                  </a:schemeClr>
                </a:solidFill>
                <a:latin typeface="微軟正黑體" pitchFamily="34" charset="-120"/>
                <a:ea typeface="微軟正黑體" pitchFamily="34" charset="-120"/>
              </a:rPr>
              <a:t>指導單位：</a:t>
            </a:r>
            <a:r>
              <a:rPr lang="zh-TW" altLang="en-US" sz="1000" dirty="0" smtClean="0">
                <a:solidFill>
                  <a:schemeClr val="accent2">
                    <a:lumMod val="50000"/>
                  </a:schemeClr>
                </a:solidFill>
                <a:latin typeface="微軟正黑體" pitchFamily="34" charset="-120"/>
                <a:ea typeface="微軟正黑體" pitchFamily="34" charset="-120"/>
              </a:rPr>
              <a:t>教育部</a:t>
            </a:r>
            <a:r>
              <a:rPr lang="zh-TW" altLang="en-US" sz="1000" dirty="0" smtClean="0">
                <a:solidFill>
                  <a:schemeClr val="accent2">
                    <a:lumMod val="50000"/>
                  </a:schemeClr>
                </a:solidFill>
                <a:latin typeface="微軟正黑體" pitchFamily="34" charset="-120"/>
                <a:ea typeface="微軟正黑體" pitchFamily="34" charset="-120"/>
              </a:rPr>
              <a:t>、科技部</a:t>
            </a:r>
            <a:endParaRPr lang="zh-TW" altLang="en-US" sz="1000" dirty="0">
              <a:solidFill>
                <a:schemeClr val="accent2">
                  <a:lumMod val="50000"/>
                </a:schemeClr>
              </a:solidFill>
              <a:latin typeface="微軟正黑體" pitchFamily="34" charset="-120"/>
              <a:ea typeface="微軟正黑體" pitchFamily="34" charset="-120"/>
            </a:endParaRPr>
          </a:p>
          <a:p>
            <a:pPr marL="138113" indent="-138113">
              <a:spcBef>
                <a:spcPts val="600"/>
              </a:spcBef>
              <a:buFont typeface="Wingdings" pitchFamily="2" charset="2"/>
              <a:buChar char="u"/>
            </a:pPr>
            <a:r>
              <a:rPr lang="zh-TW" altLang="en-US" sz="1000" b="1" dirty="0">
                <a:solidFill>
                  <a:schemeClr val="accent2">
                    <a:lumMod val="50000"/>
                  </a:schemeClr>
                </a:solidFill>
                <a:latin typeface="微軟正黑體" pitchFamily="34" charset="-120"/>
                <a:ea typeface="微軟正黑體" pitchFamily="34" charset="-120"/>
              </a:rPr>
              <a:t>主辦單位：</a:t>
            </a:r>
            <a:r>
              <a:rPr lang="zh-TW" altLang="en-US" sz="1000" dirty="0">
                <a:solidFill>
                  <a:schemeClr val="accent2">
                    <a:lumMod val="50000"/>
                  </a:schemeClr>
                </a:solidFill>
                <a:latin typeface="微軟正黑體" pitchFamily="34" charset="-120"/>
                <a:ea typeface="微軟正黑體" pitchFamily="34" charset="-120"/>
              </a:rPr>
              <a:t>國立中央大學 半導體光電產業先進設備人才培育教育</a:t>
            </a:r>
            <a:r>
              <a:rPr lang="zh-TW" altLang="en-US" sz="1000" dirty="0" smtClean="0">
                <a:solidFill>
                  <a:schemeClr val="accent2">
                    <a:lumMod val="50000"/>
                  </a:schemeClr>
                </a:solidFill>
                <a:latin typeface="微軟正黑體" pitchFamily="34" charset="-120"/>
                <a:ea typeface="微軟正黑體" pitchFamily="34" charset="-120"/>
              </a:rPr>
              <a:t>資源中心、</a:t>
            </a:r>
            <a:r>
              <a:rPr lang="en-US" altLang="zh-TW" sz="1000" dirty="0" smtClean="0">
                <a:solidFill>
                  <a:schemeClr val="accent2">
                    <a:lumMod val="50000"/>
                  </a:schemeClr>
                </a:solidFill>
                <a:latin typeface="微軟正黑體" pitchFamily="34" charset="-120"/>
                <a:ea typeface="微軟正黑體" pitchFamily="34" charset="-120"/>
              </a:rPr>
              <a:t>MOCVD</a:t>
            </a:r>
            <a:r>
              <a:rPr lang="zh-TW" altLang="zh-TW" sz="1000" dirty="0">
                <a:solidFill>
                  <a:schemeClr val="accent2">
                    <a:lumMod val="50000"/>
                  </a:schemeClr>
                </a:solidFill>
                <a:latin typeface="微軟正黑體" pitchFamily="34" charset="-120"/>
                <a:ea typeface="微軟正黑體" pitchFamily="34" charset="-120"/>
              </a:rPr>
              <a:t>關鍵零組件技術開發</a:t>
            </a:r>
            <a:r>
              <a:rPr lang="zh-TW" altLang="zh-TW" sz="1000" dirty="0" smtClean="0">
                <a:solidFill>
                  <a:schemeClr val="accent2">
                    <a:lumMod val="50000"/>
                  </a:schemeClr>
                </a:solidFill>
                <a:latin typeface="微軟正黑體" pitchFamily="34" charset="-120"/>
                <a:ea typeface="微軟正黑體" pitchFamily="34" charset="-120"/>
              </a:rPr>
              <a:t>暨</a:t>
            </a:r>
            <a:r>
              <a:rPr lang="en-US" altLang="zh-TW" sz="1000" dirty="0" smtClean="0">
                <a:solidFill>
                  <a:schemeClr val="accent2">
                    <a:lumMod val="50000"/>
                  </a:schemeClr>
                </a:solidFill>
                <a:latin typeface="微軟正黑體" pitchFamily="34" charset="-120"/>
                <a:ea typeface="微軟正黑體" pitchFamily="34" charset="-120"/>
              </a:rPr>
              <a:t> </a:t>
            </a:r>
          </a:p>
          <a:p>
            <a:r>
              <a:rPr lang="en-US" altLang="zh-TW" sz="1000" dirty="0" smtClean="0">
                <a:solidFill>
                  <a:schemeClr val="accent2">
                    <a:lumMod val="50000"/>
                  </a:schemeClr>
                </a:solidFill>
                <a:latin typeface="微軟正黑體" pitchFamily="34" charset="-120"/>
                <a:ea typeface="微軟正黑體" pitchFamily="34" charset="-120"/>
              </a:rPr>
              <a:t>                        </a:t>
            </a:r>
            <a:r>
              <a:rPr lang="zh-TW" altLang="zh-TW" sz="1000" dirty="0" smtClean="0">
                <a:solidFill>
                  <a:schemeClr val="accent2">
                    <a:lumMod val="50000"/>
                  </a:schemeClr>
                </a:solidFill>
                <a:latin typeface="微軟正黑體" pitchFamily="34" charset="-120"/>
                <a:ea typeface="微軟正黑體" pitchFamily="34" charset="-120"/>
              </a:rPr>
              <a:t>人才</a:t>
            </a:r>
            <a:r>
              <a:rPr lang="zh-TW" altLang="zh-TW" sz="1000" dirty="0">
                <a:solidFill>
                  <a:schemeClr val="accent2">
                    <a:lumMod val="50000"/>
                  </a:schemeClr>
                </a:solidFill>
                <a:latin typeface="微軟正黑體" pitchFamily="34" charset="-120"/>
                <a:ea typeface="微軟正黑體" pitchFamily="34" charset="-120"/>
              </a:rPr>
              <a:t>培育計畫</a:t>
            </a:r>
            <a:r>
              <a:rPr lang="zh-TW" altLang="en-US" sz="1000" dirty="0" smtClean="0">
                <a:solidFill>
                  <a:schemeClr val="accent2">
                    <a:lumMod val="50000"/>
                  </a:schemeClr>
                </a:solidFill>
                <a:latin typeface="微軟正黑體" pitchFamily="34" charset="-120"/>
                <a:ea typeface="微軟正黑體" pitchFamily="34" charset="-120"/>
              </a:rPr>
              <a:t>、教育部基礎</a:t>
            </a:r>
            <a:r>
              <a:rPr lang="zh-TW" altLang="en-US" sz="1000" dirty="0">
                <a:solidFill>
                  <a:schemeClr val="accent2">
                    <a:lumMod val="50000"/>
                  </a:schemeClr>
                </a:solidFill>
                <a:latin typeface="微軟正黑體" pitchFamily="34" charset="-120"/>
                <a:ea typeface="微軟正黑體" pitchFamily="34" charset="-120"/>
              </a:rPr>
              <a:t>深耕</a:t>
            </a:r>
            <a:r>
              <a:rPr lang="zh-TW" altLang="en-US" sz="1000" dirty="0" smtClean="0">
                <a:solidFill>
                  <a:schemeClr val="accent2">
                    <a:lumMod val="50000"/>
                  </a:schemeClr>
                </a:solidFill>
                <a:latin typeface="微軟正黑體" pitchFamily="34" charset="-120"/>
                <a:ea typeface="微軟正黑體" pitchFamily="34" charset="-120"/>
              </a:rPr>
              <a:t>計畫</a:t>
            </a:r>
            <a:r>
              <a:rPr lang="en-US" altLang="zh-TW" sz="1000" dirty="0" smtClean="0">
                <a:solidFill>
                  <a:schemeClr val="accent2">
                    <a:lumMod val="50000"/>
                  </a:schemeClr>
                </a:solidFill>
                <a:latin typeface="微軟正黑體" pitchFamily="34" charset="-120"/>
                <a:ea typeface="微軟正黑體" pitchFamily="34" charset="-120"/>
              </a:rPr>
              <a:t>(</a:t>
            </a:r>
            <a:r>
              <a:rPr lang="zh-TW" altLang="en-US" sz="1000" dirty="0" smtClean="0">
                <a:solidFill>
                  <a:schemeClr val="accent2">
                    <a:lumMod val="50000"/>
                  </a:schemeClr>
                </a:solidFill>
                <a:latin typeface="微軟正黑體" pitchFamily="34" charset="-120"/>
                <a:ea typeface="微軟正黑體" pitchFamily="34" charset="-120"/>
              </a:rPr>
              <a:t>半導體</a:t>
            </a:r>
            <a:r>
              <a:rPr lang="zh-TW" altLang="en-US" sz="1000" dirty="0">
                <a:solidFill>
                  <a:schemeClr val="accent2">
                    <a:lumMod val="50000"/>
                  </a:schemeClr>
                </a:solidFill>
                <a:latin typeface="微軟正黑體" pitchFamily="34" charset="-120"/>
                <a:ea typeface="微軟正黑體" pitchFamily="34" charset="-120"/>
              </a:rPr>
              <a:t>製程</a:t>
            </a:r>
            <a:r>
              <a:rPr lang="zh-TW" altLang="en-US" sz="1000" dirty="0" smtClean="0">
                <a:solidFill>
                  <a:schemeClr val="accent2">
                    <a:lumMod val="50000"/>
                  </a:schemeClr>
                </a:solidFill>
                <a:latin typeface="微軟正黑體" pitchFamily="34" charset="-120"/>
                <a:ea typeface="微軟正黑體" pitchFamily="34" charset="-120"/>
              </a:rPr>
              <a:t>設備技術</a:t>
            </a:r>
            <a:r>
              <a:rPr lang="en-US" altLang="zh-TW" sz="1000" dirty="0" smtClean="0">
                <a:solidFill>
                  <a:schemeClr val="accent2">
                    <a:lumMod val="50000"/>
                  </a:schemeClr>
                </a:solidFill>
                <a:latin typeface="微軟正黑體" pitchFamily="34" charset="-120"/>
                <a:ea typeface="微軟正黑體" pitchFamily="34" charset="-120"/>
              </a:rPr>
              <a:t>)</a:t>
            </a:r>
            <a:r>
              <a:rPr lang="zh-TW" altLang="en-US" sz="1000" dirty="0" smtClean="0">
                <a:solidFill>
                  <a:schemeClr val="accent2">
                    <a:lumMod val="50000"/>
                  </a:schemeClr>
                </a:solidFill>
                <a:latin typeface="微軟正黑體" pitchFamily="34" charset="-120"/>
                <a:ea typeface="微軟正黑體" pitchFamily="34" charset="-120"/>
              </a:rPr>
              <a:t>、機械</a:t>
            </a:r>
            <a:r>
              <a:rPr lang="zh-TW" altLang="en-US" sz="1000" dirty="0">
                <a:solidFill>
                  <a:schemeClr val="accent2">
                    <a:lumMod val="50000"/>
                  </a:schemeClr>
                </a:solidFill>
                <a:latin typeface="微軟正黑體" pitchFamily="34" charset="-120"/>
                <a:ea typeface="微軟正黑體" pitchFamily="34" charset="-120"/>
              </a:rPr>
              <a:t>工程學系、能源工程研究所</a:t>
            </a:r>
            <a:endParaRPr lang="en-US" altLang="zh-TW" sz="1000" dirty="0">
              <a:solidFill>
                <a:schemeClr val="accent2">
                  <a:lumMod val="50000"/>
                </a:schemeClr>
              </a:solidFill>
              <a:latin typeface="微軟正黑體" pitchFamily="34" charset="-120"/>
              <a:ea typeface="微軟正黑體" pitchFamily="34" charset="-120"/>
            </a:endParaRPr>
          </a:p>
          <a:p>
            <a:pPr marL="138113" indent="-138113">
              <a:spcBef>
                <a:spcPts val="600"/>
              </a:spcBef>
              <a:buFont typeface="Wingdings" pitchFamily="2" charset="2"/>
              <a:buChar char="u"/>
            </a:pPr>
            <a:r>
              <a:rPr lang="zh-TW" altLang="en-US" sz="1000" b="1" dirty="0" smtClean="0">
                <a:solidFill>
                  <a:schemeClr val="accent2">
                    <a:lumMod val="50000"/>
                  </a:schemeClr>
                </a:solidFill>
                <a:latin typeface="微軟正黑體" pitchFamily="34" charset="-120"/>
                <a:ea typeface="微軟正黑體" pitchFamily="34" charset="-120"/>
              </a:rPr>
              <a:t>協辦單位：</a:t>
            </a:r>
            <a:r>
              <a:rPr lang="zh-TW" altLang="en-US" sz="1000" dirty="0" smtClean="0">
                <a:solidFill>
                  <a:schemeClr val="accent2">
                    <a:lumMod val="50000"/>
                  </a:schemeClr>
                </a:solidFill>
                <a:latin typeface="微軟正黑體" pitchFamily="34" charset="-120"/>
                <a:ea typeface="微軟正黑體" pitchFamily="34" charset="-120"/>
              </a:rPr>
              <a:t>大同</a:t>
            </a:r>
            <a:r>
              <a:rPr lang="zh-TW" altLang="en-US" sz="1000" dirty="0">
                <a:solidFill>
                  <a:schemeClr val="accent2">
                    <a:lumMod val="50000"/>
                  </a:schemeClr>
                </a:solidFill>
                <a:latin typeface="微軟正黑體" pitchFamily="34" charset="-120"/>
                <a:ea typeface="微軟正黑體" pitchFamily="34" charset="-120"/>
              </a:rPr>
              <a:t>大學機械工程學系、中原大學機械工程學系、元智大學機械工程學系</a:t>
            </a:r>
            <a:r>
              <a:rPr lang="zh-TW" altLang="en-US" sz="1000" dirty="0" smtClean="0">
                <a:solidFill>
                  <a:schemeClr val="accent2">
                    <a:lumMod val="50000"/>
                  </a:schemeClr>
                </a:solidFill>
                <a:latin typeface="微軟正黑體" pitchFamily="34" charset="-120"/>
                <a:ea typeface="微軟正黑體" pitchFamily="34" charset="-120"/>
              </a:rPr>
              <a:t>、健行科技</a:t>
            </a:r>
            <a:r>
              <a:rPr lang="zh-TW" altLang="en-US" sz="1000" dirty="0">
                <a:solidFill>
                  <a:schemeClr val="accent2">
                    <a:lumMod val="50000"/>
                  </a:schemeClr>
                </a:solidFill>
                <a:latin typeface="微軟正黑體" pitchFamily="34" charset="-120"/>
                <a:ea typeface="微軟正黑體" pitchFamily="34" charset="-120"/>
              </a:rPr>
              <a:t>大學機械</a:t>
            </a:r>
            <a:r>
              <a:rPr lang="zh-TW" altLang="en-US" sz="1000" dirty="0" smtClean="0">
                <a:solidFill>
                  <a:schemeClr val="accent2">
                    <a:lumMod val="50000"/>
                  </a:schemeClr>
                </a:solidFill>
                <a:latin typeface="微軟正黑體" pitchFamily="34" charset="-120"/>
                <a:ea typeface="微軟正黑體" pitchFamily="34" charset="-120"/>
              </a:rPr>
              <a:t>工</a:t>
            </a:r>
            <a:endParaRPr lang="en-US" altLang="zh-TW" sz="1000" dirty="0" smtClean="0">
              <a:solidFill>
                <a:schemeClr val="accent2">
                  <a:lumMod val="50000"/>
                </a:schemeClr>
              </a:solidFill>
              <a:latin typeface="微軟正黑體" pitchFamily="34" charset="-120"/>
              <a:ea typeface="微軟正黑體" pitchFamily="34" charset="-120"/>
            </a:endParaRPr>
          </a:p>
          <a:p>
            <a:pPr marL="769938" indent="-26988"/>
            <a:r>
              <a:rPr lang="zh-TW" altLang="en-US" sz="1000" dirty="0" smtClean="0">
                <a:solidFill>
                  <a:schemeClr val="accent2">
                    <a:lumMod val="50000"/>
                  </a:schemeClr>
                </a:solidFill>
                <a:latin typeface="微軟正黑體" pitchFamily="34" charset="-120"/>
                <a:ea typeface="微軟正黑體" pitchFamily="34" charset="-120"/>
              </a:rPr>
              <a:t> 程</a:t>
            </a:r>
            <a:r>
              <a:rPr lang="zh-TW" altLang="en-US" sz="1000" dirty="0">
                <a:solidFill>
                  <a:schemeClr val="accent2">
                    <a:lumMod val="50000"/>
                  </a:schemeClr>
                </a:solidFill>
                <a:latin typeface="微軟正黑體" pitchFamily="34" charset="-120"/>
                <a:ea typeface="微軟正黑體" pitchFamily="34" charset="-120"/>
              </a:rPr>
              <a:t>學系、中央大學創新育成中心</a:t>
            </a:r>
          </a:p>
        </p:txBody>
      </p:sp>
      <p:pic>
        <p:nvPicPr>
          <p:cNvPr id="21" name="圖片 20" descr="NCU_logo2.jpg"/>
          <p:cNvPicPr>
            <a:picLocks noChangeAspect="1"/>
          </p:cNvPicPr>
          <p:nvPr/>
        </p:nvPicPr>
        <p:blipFill>
          <a:blip r:embed="rId3" cstate="print"/>
          <a:srcRect t="20700" b="19939"/>
          <a:stretch>
            <a:fillRect/>
          </a:stretch>
        </p:blipFill>
        <p:spPr>
          <a:xfrm>
            <a:off x="1607945" y="5893703"/>
            <a:ext cx="524911" cy="440756"/>
          </a:xfrm>
          <a:prstGeom prst="rect">
            <a:avLst/>
          </a:prstGeom>
          <a:noFill/>
        </p:spPr>
      </p:pic>
      <p:sp>
        <p:nvSpPr>
          <p:cNvPr id="24" name="副標題 2"/>
          <p:cNvSpPr txBox="1">
            <a:spLocks/>
          </p:cNvSpPr>
          <p:nvPr/>
        </p:nvSpPr>
        <p:spPr>
          <a:xfrm>
            <a:off x="289222" y="2411043"/>
            <a:ext cx="6327179" cy="2880320"/>
          </a:xfrm>
          <a:prstGeom prst="rect">
            <a:avLst/>
          </a:prstGeom>
        </p:spPr>
        <p:txBody>
          <a:bodyPr vert="horz" lIns="0" rIns="18288">
            <a:noAutofit/>
          </a:bodyPr>
          <a:lstStyle/>
          <a:p>
            <a:pPr marL="171450" lvl="1" indent="322263" algn="just">
              <a:lnSpc>
                <a:spcPts val="1800"/>
              </a:lnSpc>
              <a:spcBef>
                <a:spcPct val="0"/>
              </a:spcBef>
              <a:buClr>
                <a:schemeClr val="accent1"/>
              </a:buClr>
              <a:buSzPct val="85000"/>
              <a:defRPr/>
            </a:pPr>
            <a:r>
              <a:rPr lang="zh-TW" altLang="en-US" sz="1200" dirty="0" smtClean="0">
                <a:solidFill>
                  <a:schemeClr val="accent2">
                    <a:lumMod val="50000"/>
                  </a:schemeClr>
                </a:solidFill>
                <a:latin typeface="華康細圓體" pitchFamily="49" charset="-120"/>
                <a:ea typeface="華康細圓體" pitchFamily="49" charset="-120"/>
              </a:rPr>
              <a:t>為提升國內光電半導體產業界之設備設計技術能量，以及學術界對製程設備之實務技術認知，國立中央大學將積極尋求各界合作，規劃舉辦</a:t>
            </a:r>
            <a:r>
              <a:rPr lang="en-US" altLang="zh-TW" sz="1200" dirty="0" smtClean="0">
                <a:solidFill>
                  <a:schemeClr val="accent2">
                    <a:lumMod val="50000"/>
                  </a:schemeClr>
                </a:solidFill>
                <a:latin typeface="華康細圓體" pitchFamily="49" charset="-120"/>
                <a:ea typeface="華康細圓體" pitchFamily="49" charset="-120"/>
              </a:rPr>
              <a:t>『</a:t>
            </a:r>
            <a:r>
              <a:rPr lang="zh-TW" altLang="en-US" sz="1200" dirty="0" smtClean="0">
                <a:solidFill>
                  <a:schemeClr val="accent2">
                    <a:lumMod val="50000"/>
                  </a:schemeClr>
                </a:solidFill>
                <a:latin typeface="華康細圓體" pitchFamily="49" charset="-120"/>
                <a:ea typeface="華康細圓體" pitchFamily="49" charset="-120"/>
              </a:rPr>
              <a:t>國際光電半導體先進設備研討會</a:t>
            </a:r>
            <a:r>
              <a:rPr lang="en-US" altLang="zh-TW" sz="1200" dirty="0" smtClean="0">
                <a:solidFill>
                  <a:schemeClr val="accent2">
                    <a:lumMod val="50000"/>
                  </a:schemeClr>
                </a:solidFill>
                <a:latin typeface="華康細圓體" pitchFamily="49" charset="-120"/>
                <a:ea typeface="華康細圓體" pitchFamily="49" charset="-120"/>
              </a:rPr>
              <a:t>』</a:t>
            </a:r>
            <a:r>
              <a:rPr lang="zh-TW" altLang="en-US" sz="1200" dirty="0" smtClean="0">
                <a:solidFill>
                  <a:schemeClr val="accent2">
                    <a:lumMod val="50000"/>
                  </a:schemeClr>
                </a:solidFill>
                <a:latin typeface="華康細圓體" pitchFamily="49" charset="-120"/>
                <a:ea typeface="華康細圓體" pitchFamily="49" charset="-120"/>
              </a:rPr>
              <a:t>。研討會將由美國應材公司資深研發處長退休，現為中央大學機械系教授利定東博士規劃，邀請國內對光電半導體產業先進設備領域傑出之產、學、研專家，以研討會方式進行學術與技術交流，一方面強化國內相關設備業界之關鍵零組件設計能力，以及拓展製程設備的能量；另一方面彌補學校教師實務經驗之不足，雙向提昇國內產學界製程設備系統與關鍵零組件的設計能力。</a:t>
            </a:r>
          </a:p>
          <a:p>
            <a:pPr marL="171450" lvl="1" indent="322263" algn="just">
              <a:lnSpc>
                <a:spcPts val="1800"/>
              </a:lnSpc>
              <a:spcBef>
                <a:spcPct val="0"/>
              </a:spcBef>
              <a:buClr>
                <a:schemeClr val="accent1"/>
              </a:buClr>
              <a:buSzPct val="85000"/>
              <a:defRPr/>
            </a:pPr>
            <a:r>
              <a:rPr lang="zh-TW" altLang="en-US" sz="1200" dirty="0" smtClean="0">
                <a:solidFill>
                  <a:schemeClr val="accent2">
                    <a:lumMod val="50000"/>
                  </a:schemeClr>
                </a:solidFill>
                <a:latin typeface="華康細圓體" pitchFamily="49" charset="-120"/>
                <a:ea typeface="華康細圓體" pitchFamily="49" charset="-120"/>
              </a:rPr>
              <a:t>藉由研討會提供學術界與產業界在光電半導體設備一個學術與技術交流的機會，期待能激盪出更多創意的火花以及產學合作的機會，進而提升國產設備技術層次，提高關鍵零組件自製率，以整合完整之半導體設備與關鍵零組件之本土化產業供應鏈，為我國設備產業盡一分心力！</a:t>
            </a:r>
            <a:r>
              <a:rPr lang="en-US" altLang="zh-TW" sz="1200" dirty="0" smtClean="0">
                <a:solidFill>
                  <a:schemeClr val="accent2">
                    <a:lumMod val="50000"/>
                  </a:schemeClr>
                </a:solidFill>
                <a:latin typeface="華康細圓體" pitchFamily="49" charset="-120"/>
                <a:ea typeface="華康細圓體" pitchFamily="49" charset="-120"/>
              </a:rPr>
              <a:t> </a:t>
            </a:r>
            <a:endParaRPr lang="zh-TW" altLang="en-US" sz="1200" dirty="0" smtClean="0">
              <a:solidFill>
                <a:schemeClr val="accent2">
                  <a:lumMod val="50000"/>
                </a:schemeClr>
              </a:solidFill>
              <a:latin typeface="華康細圓體" pitchFamily="49" charset="-120"/>
              <a:ea typeface="華康細圓體" pitchFamily="49" charset="-120"/>
            </a:endParaRPr>
          </a:p>
        </p:txBody>
      </p:sp>
      <p:sp>
        <p:nvSpPr>
          <p:cNvPr id="23" name="標題 1"/>
          <p:cNvSpPr txBox="1">
            <a:spLocks/>
          </p:cNvSpPr>
          <p:nvPr/>
        </p:nvSpPr>
        <p:spPr>
          <a:xfrm>
            <a:off x="144016" y="992560"/>
            <a:ext cx="6597352" cy="720080"/>
          </a:xfrm>
          <a:prstGeom prst="rect">
            <a:avLst/>
          </a:prstGeom>
        </p:spPr>
        <p:txBody>
          <a:bodyPr vert="horz" anchor="t">
            <a:noAutofit/>
          </a:bodyPr>
          <a:lstStyle/>
          <a:p>
            <a:pPr lvl="0">
              <a:spcBef>
                <a:spcPct val="0"/>
              </a:spcBef>
              <a:defRPr/>
            </a:pPr>
            <a:r>
              <a:rPr lang="zh-TW" altLang="en-US" sz="3600" b="1" kern="100" dirty="0" smtClean="0">
                <a:ln w="19050">
                  <a:solidFill>
                    <a:schemeClr val="tx2">
                      <a:tint val="1000"/>
                    </a:schemeClr>
                  </a:solidFill>
                  <a:prstDash val="solid"/>
                </a:ln>
                <a:solidFill>
                  <a:srgbClr val="7030A0"/>
                </a:solidFill>
                <a:effectLst>
                  <a:outerShdw blurRad="50000" dist="50800" dir="7500000" algn="tl">
                    <a:srgbClr val="000000">
                      <a:shade val="5000"/>
                      <a:alpha val="35000"/>
                    </a:srgbClr>
                  </a:outerShdw>
                </a:effectLst>
                <a:latin typeface="華康粗圓體" pitchFamily="49" charset="-120"/>
                <a:ea typeface="華康粗圓體" pitchFamily="49" charset="-120"/>
                <a:cs typeface="Times New Roman"/>
              </a:rPr>
              <a:t>國際</a:t>
            </a:r>
            <a:r>
              <a:rPr lang="zh-TW" altLang="en-US" sz="3600" b="1" kern="100" dirty="0">
                <a:ln w="19050">
                  <a:solidFill>
                    <a:schemeClr val="tx2">
                      <a:tint val="1000"/>
                    </a:schemeClr>
                  </a:solidFill>
                  <a:prstDash val="solid"/>
                </a:ln>
                <a:solidFill>
                  <a:srgbClr val="7030A0"/>
                </a:solidFill>
                <a:effectLst>
                  <a:outerShdw blurRad="50000" dist="50800" dir="7500000" algn="tl">
                    <a:srgbClr val="000000">
                      <a:shade val="5000"/>
                      <a:alpha val="35000"/>
                    </a:srgbClr>
                  </a:outerShdw>
                </a:effectLst>
                <a:latin typeface="華康粗圓體" pitchFamily="49" charset="-120"/>
                <a:ea typeface="華康粗圓體" pitchFamily="49" charset="-120"/>
                <a:cs typeface="Times New Roman"/>
              </a:rPr>
              <a:t>光電半導體製程設備研討會</a:t>
            </a:r>
            <a:endParaRPr kumimoji="0" lang="zh-TW" altLang="en-US" sz="3600" b="1" i="0" u="none" strike="noStrike" kern="1200" normalizeH="0" baseline="0" noProof="0" dirty="0">
              <a:ln w="19050">
                <a:solidFill>
                  <a:schemeClr val="tx2">
                    <a:tint val="1000"/>
                  </a:schemeClr>
                </a:solidFill>
                <a:prstDash val="solid"/>
              </a:ln>
              <a:solidFill>
                <a:srgbClr val="7030A0"/>
              </a:solidFill>
              <a:effectLst>
                <a:outerShdw blurRad="50000" dist="50800" dir="7500000" algn="tl">
                  <a:srgbClr val="000000">
                    <a:shade val="5000"/>
                    <a:alpha val="35000"/>
                  </a:srgbClr>
                </a:outerShdw>
              </a:effectLst>
              <a:uLnTx/>
              <a:uFillTx/>
              <a:latin typeface="華康粗圓體" pitchFamily="49" charset="-120"/>
              <a:ea typeface="華康粗圓體" pitchFamily="49" charset="-120"/>
              <a:cs typeface="+mj-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波形">
  <a:themeElements>
    <a:clrScheme name="自訂 4">
      <a:dk1>
        <a:sysClr val="windowText" lastClr="000000"/>
      </a:dk1>
      <a:lt1>
        <a:sysClr val="window" lastClr="FFFFFF"/>
      </a:lt1>
      <a:dk2>
        <a:srgbClr val="D8D8D8"/>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1015</TotalTime>
  <Words>378</Words>
  <Application>Microsoft Office PowerPoint</Application>
  <PresentationFormat>A4 紙張 (210x297 公釐)</PresentationFormat>
  <Paragraphs>23</Paragraphs>
  <Slides>1</Slides>
  <Notes>1</Notes>
  <HiddenSlides>0</HiddenSlides>
  <MMClips>0</MMClips>
  <ScaleCrop>false</ScaleCrop>
  <HeadingPairs>
    <vt:vector size="4" baseType="variant">
      <vt:variant>
        <vt:lpstr>佈景主題</vt:lpstr>
      </vt:variant>
      <vt:variant>
        <vt:i4>1</vt:i4>
      </vt:variant>
      <vt:variant>
        <vt:lpstr>投影片標題</vt:lpstr>
      </vt:variant>
      <vt:variant>
        <vt:i4>1</vt:i4>
      </vt:variant>
    </vt:vector>
  </HeadingPairs>
  <TitlesOfParts>
    <vt:vector size="2" baseType="lpstr">
      <vt:lpstr>波形</vt:lpstr>
      <vt:lpstr>2014 IAPSW</vt:lpstr>
    </vt:vector>
  </TitlesOfParts>
  <Company>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ME97</dc:creator>
  <cp:lastModifiedBy>Customer</cp:lastModifiedBy>
  <cp:revision>69</cp:revision>
  <dcterms:created xsi:type="dcterms:W3CDTF">2012-03-28T07:06:31Z</dcterms:created>
  <dcterms:modified xsi:type="dcterms:W3CDTF">2014-08-07T09:08:47Z</dcterms:modified>
</cp:coreProperties>
</file>